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A2221-2394-4D00-96F8-99EFBB5971D6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1A9DD-B188-41CD-A86B-56A0EC195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1A9DD-B188-41CD-A86B-56A0EC1957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9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90EA-6DB4-4632-B268-FFAAE7312064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9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60CFB-BA5E-40ED-9A3F-661822477BB4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2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6424-B596-4766-B5D9-9BF08B59C211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577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ACCB-A139-45A1-8DD2-78AA78073BE5}" type="datetime1">
              <a:rPr lang="en-US" smtClean="0"/>
              <a:t>10/24/2011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4457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559A-FEF7-43CF-8B3B-7D60667FA846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1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D7F3-E443-4523-8C39-52E3D98DA0D4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40A5-8A48-4969-A8A6-B95FAA52639E}" type="datetime1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2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821A-725D-4084-B29F-0B600672DC00}" type="datetime1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9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B4E3-9985-4B1E-866F-BC1A70948596}" type="datetime1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1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7341-899A-4AD6-A2CC-1901B553968B}" type="datetime1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4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6F5F-4743-4F2F-865A-23838B743051}" type="datetime1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C884B-C5E6-4E7E-81DF-03A550D8B8F5}" type="datetime1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0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DA89-E2CA-40A9-9C4F-2417AEF406BE}" type="datetime1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11D06-A18F-499D-BA38-1F28246D4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2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600200"/>
            <a:ext cx="6172200" cy="489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Chapter 4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b="1" dirty="0" smtClean="0"/>
              <a:t> 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b="1" dirty="0" smtClean="0"/>
              <a:t>Section 1:</a:t>
            </a: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4800" dirty="0" smtClean="0"/>
              <a:t>Matrices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 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7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A MATRIX EQUATION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187253"/>
              </p:ext>
            </p:extLst>
          </p:nvPr>
        </p:nvGraphicFramePr>
        <p:xfrm>
          <a:off x="304800" y="2618720"/>
          <a:ext cx="593610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quation" r:id="rId3" imgW="2832100" imgH="584200" progId="Equation.3">
                  <p:embed/>
                </p:oleObj>
              </mc:Choice>
              <mc:Fallback>
                <p:oleObj name="Equation" r:id="rId3" imgW="28321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618720"/>
                        <a:ext cx="5936105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76200" y="2057400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Comic Sans MS"/>
              </a:rPr>
              <a:t>Solve the matrix equation for x and y.</a:t>
            </a:r>
            <a:endParaRPr lang="en-ZW" sz="2800" dirty="0"/>
          </a:p>
        </p:txBody>
      </p:sp>
      <p:sp>
        <p:nvSpPr>
          <p:cNvPr id="7" name="Oval 6"/>
          <p:cNvSpPr/>
          <p:nvPr/>
        </p:nvSpPr>
        <p:spPr>
          <a:xfrm>
            <a:off x="685800" y="2580620"/>
            <a:ext cx="685800" cy="709940"/>
          </a:xfrm>
          <a:prstGeom prst="ellipse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8" name="Oval 7"/>
          <p:cNvSpPr/>
          <p:nvPr/>
        </p:nvSpPr>
        <p:spPr>
          <a:xfrm>
            <a:off x="2286000" y="2580620"/>
            <a:ext cx="685800" cy="709940"/>
          </a:xfrm>
          <a:prstGeom prst="ellipse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9" name="Oval 8"/>
          <p:cNvSpPr/>
          <p:nvPr/>
        </p:nvSpPr>
        <p:spPr>
          <a:xfrm>
            <a:off x="4572000" y="2580620"/>
            <a:ext cx="685800" cy="709940"/>
          </a:xfrm>
          <a:prstGeom prst="ellipse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1" name="Oval 10"/>
          <p:cNvSpPr/>
          <p:nvPr/>
        </p:nvSpPr>
        <p:spPr>
          <a:xfrm>
            <a:off x="3276600" y="3290560"/>
            <a:ext cx="685800" cy="519440"/>
          </a:xfrm>
          <a:prstGeom prst="ellipse">
            <a:avLst/>
          </a:prstGeom>
          <a:solidFill>
            <a:srgbClr val="C00000">
              <a:alpha val="1803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2" name="Oval 11"/>
          <p:cNvSpPr/>
          <p:nvPr/>
        </p:nvSpPr>
        <p:spPr>
          <a:xfrm>
            <a:off x="1371600" y="3290560"/>
            <a:ext cx="685800" cy="519440"/>
          </a:xfrm>
          <a:prstGeom prst="ellipse">
            <a:avLst/>
          </a:prstGeom>
          <a:solidFill>
            <a:srgbClr val="C00000">
              <a:alpha val="1803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3" name="Oval 12"/>
          <p:cNvSpPr/>
          <p:nvPr/>
        </p:nvSpPr>
        <p:spPr>
          <a:xfrm>
            <a:off x="5410200" y="3183240"/>
            <a:ext cx="685800" cy="519440"/>
          </a:xfrm>
          <a:prstGeom prst="ellipse">
            <a:avLst/>
          </a:prstGeom>
          <a:solidFill>
            <a:srgbClr val="C00000">
              <a:alpha val="1803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4" name="TextBox 13"/>
          <p:cNvSpPr txBox="1"/>
          <p:nvPr/>
        </p:nvSpPr>
        <p:spPr>
          <a:xfrm flipH="1">
            <a:off x="541018" y="4343400"/>
            <a:ext cx="208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3(5x+3)=-21</a:t>
            </a:r>
            <a:endParaRPr lang="en-ZW" sz="28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870959" y="4343400"/>
            <a:ext cx="208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3(-4+-y)=-24</a:t>
            </a:r>
            <a:endParaRPr lang="en-ZW" sz="28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704850" y="5034290"/>
            <a:ext cx="208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(5x+3)=-7</a:t>
            </a:r>
            <a:endParaRPr lang="en-ZW" sz="28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1341118" y="5709910"/>
            <a:ext cx="1287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5x=-10</a:t>
            </a:r>
            <a:endParaRPr lang="en-ZW" sz="2800" dirty="0"/>
          </a:p>
        </p:txBody>
      </p:sp>
      <p:sp>
        <p:nvSpPr>
          <p:cNvPr id="18" name="TextBox 17"/>
          <p:cNvSpPr txBox="1"/>
          <p:nvPr/>
        </p:nvSpPr>
        <p:spPr>
          <a:xfrm flipH="1">
            <a:off x="1504950" y="6553200"/>
            <a:ext cx="1287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x=-2</a:t>
            </a:r>
            <a:endParaRPr lang="en-ZW" sz="28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4008118" y="5034290"/>
            <a:ext cx="208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(-4+-y)=-8</a:t>
            </a:r>
            <a:endParaRPr lang="en-ZW" sz="2800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4617718" y="5709910"/>
            <a:ext cx="113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-y=-4</a:t>
            </a:r>
            <a:endParaRPr lang="en-ZW" sz="2800" dirty="0"/>
          </a:p>
        </p:txBody>
      </p:sp>
      <p:sp>
        <p:nvSpPr>
          <p:cNvPr id="21" name="TextBox 20"/>
          <p:cNvSpPr txBox="1"/>
          <p:nvPr/>
        </p:nvSpPr>
        <p:spPr>
          <a:xfrm flipH="1">
            <a:off x="4823459" y="6553200"/>
            <a:ext cx="113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y=4</a:t>
            </a:r>
            <a:endParaRPr lang="en-ZW" sz="2800" dirty="0"/>
          </a:p>
        </p:txBody>
      </p:sp>
      <p:sp>
        <p:nvSpPr>
          <p:cNvPr id="3" name="Rectangle 2"/>
          <p:cNvSpPr/>
          <p:nvPr/>
        </p:nvSpPr>
        <p:spPr>
          <a:xfrm>
            <a:off x="220314" y="7571992"/>
            <a:ext cx="6112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/>
              </a:rPr>
              <a:t>HW: 4.1#12-36x3 </a:t>
            </a:r>
            <a:r>
              <a:rPr lang="en-US" sz="2400" dirty="0" smtClean="0">
                <a:solidFill>
                  <a:srgbClr val="FF0000"/>
                </a:solidFill>
                <a:latin typeface="Comic Sans MS"/>
              </a:rPr>
              <a:t>write out the matrices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10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2386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859422"/>
              </p:ext>
            </p:extLst>
          </p:nvPr>
        </p:nvGraphicFramePr>
        <p:xfrm>
          <a:off x="1066799" y="4404191"/>
          <a:ext cx="2582489" cy="1310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3" imgW="1256755" imgH="634725" progId="Equation.3">
                  <p:embed/>
                </p:oleObj>
              </mc:Choice>
              <mc:Fallback>
                <p:oleObj name="Equation" r:id="rId3" imgW="1256755" imgH="634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799" y="4404191"/>
                        <a:ext cx="2582489" cy="13108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886201" y="4572000"/>
            <a:ext cx="1523733" cy="1065212"/>
            <a:chOff x="7256" y="4102"/>
            <a:chExt cx="1901" cy="911"/>
          </a:xfrm>
        </p:grpSpPr>
        <p:sp>
          <p:nvSpPr>
            <p:cNvPr id="4" name="AutoShape 4"/>
            <p:cNvSpPr>
              <a:spLocks/>
            </p:cNvSpPr>
            <p:nvPr/>
          </p:nvSpPr>
          <p:spPr bwMode="auto">
            <a:xfrm>
              <a:off x="7256" y="4102"/>
              <a:ext cx="156" cy="855"/>
            </a:xfrm>
            <a:prstGeom prst="rightBrace">
              <a:avLst>
                <a:gd name="adj1" fmla="val 4567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7310" y="4198"/>
              <a:ext cx="1847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2 rows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888177" y="5637212"/>
            <a:ext cx="1819275" cy="675640"/>
            <a:chOff x="4849" y="4955"/>
            <a:chExt cx="2866" cy="1064"/>
          </a:xfrm>
        </p:grpSpPr>
        <p:sp>
          <p:nvSpPr>
            <p:cNvPr id="7" name="AutoShape 7"/>
            <p:cNvSpPr>
              <a:spLocks/>
            </p:cNvSpPr>
            <p:nvPr/>
          </p:nvSpPr>
          <p:spPr bwMode="auto">
            <a:xfrm rot="5400000">
              <a:off x="5968" y="4196"/>
              <a:ext cx="575" cy="2093"/>
            </a:xfrm>
            <a:prstGeom prst="rightBrace">
              <a:avLst>
                <a:gd name="adj1" fmla="val 4775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849" y="5530"/>
              <a:ext cx="2866" cy="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Times New Roman" pitchFamily="18" charset="0"/>
                  <a:cs typeface="Arial" pitchFamily="34" charset="0"/>
                </a:rPr>
                <a:t>3 columns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1912" y="1428596"/>
            <a:ext cx="646747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en-US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For instance, matrix A below has two rows and three columns.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dimensions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of this matrix are 2 x 3 (read “2 by 3”).  The numbers in a matrix are its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entries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  In matrix A, the entry in the second row and third column is 5.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7211" y="3265713"/>
            <a:ext cx="5257800" cy="609600"/>
          </a:xfrm>
          <a:prstGeom prst="ellipse">
            <a:avLst/>
          </a:prstGeom>
          <a:solidFill>
            <a:srgbClr val="4F81BD">
              <a:alpha val="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24200" y="5166950"/>
            <a:ext cx="342900" cy="470261"/>
          </a:xfrm>
          <a:prstGeom prst="ellipse">
            <a:avLst/>
          </a:prstGeom>
          <a:solidFill>
            <a:srgbClr val="4F81BD">
              <a:alpha val="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09549" y="60649"/>
            <a:ext cx="6172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2400" b="1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VOCABULARY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en-US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en-US" sz="2400" b="1" u="sng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matrix</a:t>
            </a:r>
            <a:r>
              <a:rPr lang="en-US" sz="24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s a rectangular arrangement of numbers in rows and columns. 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158639"/>
              </p:ext>
            </p:extLst>
          </p:nvPr>
        </p:nvGraphicFramePr>
        <p:xfrm>
          <a:off x="342900" y="990600"/>
          <a:ext cx="6172199" cy="69341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270747"/>
                <a:gridCol w="2424953"/>
                <a:gridCol w="2476499"/>
              </a:tblGrid>
              <a:tr h="1141172">
                <a:tc gridSpan="3">
                  <a:txBody>
                    <a:bodyPr/>
                    <a:lstStyle/>
                    <a:p>
                      <a:pPr marL="2286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TYPES OF MATRICES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4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Row Matrix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 matrix with only 1 row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Column Matrix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 matrix with only one column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0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Square Matrix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 matrix with the same number of rows and columns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Zero Matrix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 matrix whose entries are all zeros</a:t>
                      </a:r>
                      <a:endParaRPr lang="en-US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306895"/>
              </p:ext>
            </p:extLst>
          </p:nvPr>
        </p:nvGraphicFramePr>
        <p:xfrm>
          <a:off x="4191000" y="2362200"/>
          <a:ext cx="2147887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3" imgW="723600" imgH="215640" progId="Equation.3">
                  <p:embed/>
                </p:oleObj>
              </mc:Choice>
              <mc:Fallback>
                <p:oleObj name="Equation" r:id="rId3" imgW="72360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362200"/>
                        <a:ext cx="2147887" cy="887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038868"/>
              </p:ext>
            </p:extLst>
          </p:nvPr>
        </p:nvGraphicFramePr>
        <p:xfrm>
          <a:off x="4800600" y="3505200"/>
          <a:ext cx="885825" cy="1221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5" imgW="253890" imgH="482391" progId="Equation.3">
                  <p:embed/>
                </p:oleObj>
              </mc:Choice>
              <mc:Fallback>
                <p:oleObj name="Equation" r:id="rId5" imgW="253890" imgH="4823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505200"/>
                        <a:ext cx="885825" cy="1221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865223"/>
              </p:ext>
            </p:extLst>
          </p:nvPr>
        </p:nvGraphicFramePr>
        <p:xfrm>
          <a:off x="4308475" y="4676775"/>
          <a:ext cx="1822450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Equation" r:id="rId7" imgW="838080" imgH="914400" progId="Equation.3">
                  <p:embed/>
                </p:oleObj>
              </mc:Choice>
              <mc:Fallback>
                <p:oleObj name="Equation" r:id="rId7" imgW="838080" imgH="914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4676775"/>
                        <a:ext cx="1822450" cy="1995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379396"/>
              </p:ext>
            </p:extLst>
          </p:nvPr>
        </p:nvGraphicFramePr>
        <p:xfrm>
          <a:off x="4800600" y="6705600"/>
          <a:ext cx="736879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9" imgW="520474" imgH="863225" progId="Equation.3">
                  <p:embed/>
                </p:oleObj>
              </mc:Choice>
              <mc:Fallback>
                <p:oleObj name="Equation" r:id="rId9" imgW="520474" imgH="86322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6705600"/>
                        <a:ext cx="736879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9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" y="0"/>
            <a:ext cx="6172200" cy="1524000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706" y="1295401"/>
            <a:ext cx="6172200" cy="762000"/>
          </a:xfrm>
        </p:spPr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Comic Sans MS"/>
              </a:rPr>
              <a:t>A </a:t>
            </a:r>
            <a:r>
              <a:rPr lang="en-US" b="1" i="0" u="sng" strike="noStrike" baseline="0" dirty="0" smtClean="0">
                <a:latin typeface="Comic Sans MS"/>
              </a:rPr>
              <a:t>scalar</a:t>
            </a:r>
            <a:r>
              <a:rPr lang="en-US" b="0" i="0" u="none" strike="noStrike" baseline="0" dirty="0" smtClean="0">
                <a:latin typeface="Comic Sans MS"/>
              </a:rPr>
              <a:t> is a real number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2057400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atin typeface="Comic Sans MS"/>
              </a:rPr>
              <a:t>MULTIPLYING A MATRIX BY A SCALAR	</a:t>
            </a:r>
            <a:endParaRPr lang="en-US" sz="3600" b="1" dirty="0">
              <a:latin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7862" y="3200400"/>
            <a:ext cx="59305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smtClean="0">
                <a:latin typeface="Arial"/>
              </a:rPr>
              <a:t>The process is called </a:t>
            </a:r>
            <a:r>
              <a:rPr lang="en-US" sz="2800" b="1" i="0" u="sng" strike="noStrike" baseline="0" dirty="0" smtClean="0">
                <a:latin typeface="Arial"/>
              </a:rPr>
              <a:t>scalar multiplication</a:t>
            </a:r>
            <a:r>
              <a:rPr lang="en-US" sz="2800" b="0" i="0" u="none" strike="noStrike" baseline="0" dirty="0" smtClean="0">
                <a:latin typeface="Arial"/>
              </a:rPr>
              <a:t>.</a:t>
            </a:r>
            <a:endParaRPr lang="en-ZW" sz="2800" dirty="0"/>
          </a:p>
        </p:txBody>
      </p:sp>
      <p:sp>
        <p:nvSpPr>
          <p:cNvPr id="6" name="Rectangle 5"/>
          <p:cNvSpPr/>
          <p:nvPr/>
        </p:nvSpPr>
        <p:spPr>
          <a:xfrm>
            <a:off x="465905" y="4572000"/>
            <a:ext cx="5782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 smtClean="0">
                <a:latin typeface="Comic Sans MS"/>
              </a:rPr>
              <a:t>To multiply a matrix by a scalar, you multiply </a:t>
            </a:r>
            <a:r>
              <a:rPr lang="en-US" sz="2400" b="0" i="0" u="none" strike="noStrike" baseline="0" dirty="0" smtClean="0">
                <a:solidFill>
                  <a:srgbClr val="FF0000"/>
                </a:solidFill>
                <a:latin typeface="Comic Sans MS"/>
              </a:rPr>
              <a:t>each entry </a:t>
            </a:r>
            <a:r>
              <a:rPr lang="en-US" sz="2400" b="0" i="0" u="none" strike="noStrike" baseline="0" dirty="0" smtClean="0">
                <a:latin typeface="Comic Sans MS"/>
              </a:rPr>
              <a:t>in the matrix by the scalar</a:t>
            </a:r>
            <a:endParaRPr lang="en-ZW" sz="24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850143"/>
              </p:ext>
            </p:extLst>
          </p:nvPr>
        </p:nvGraphicFramePr>
        <p:xfrm>
          <a:off x="964196" y="6019800"/>
          <a:ext cx="4637868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3" imgW="1625600" imgH="558800" progId="Equation.3">
                  <p:embed/>
                </p:oleObj>
              </mc:Choice>
              <mc:Fallback>
                <p:oleObj name="Equation" r:id="rId3" imgW="16256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4196" y="6019800"/>
                        <a:ext cx="4637868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4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2830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660573"/>
              </p:ext>
            </p:extLst>
          </p:nvPr>
        </p:nvGraphicFramePr>
        <p:xfrm>
          <a:off x="457200" y="685800"/>
          <a:ext cx="2703163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3" imgW="863225" imgH="558558" progId="Equation.3">
                  <p:embed/>
                </p:oleObj>
              </mc:Choice>
              <mc:Fallback>
                <p:oleObj name="Equation" r:id="rId3" imgW="863225" imgH="55855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685800"/>
                        <a:ext cx="2703163" cy="1752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38200" y="2895600"/>
                <a:ext cx="4308772" cy="1016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4∗2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−4∗−7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−4∗6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−4∗−1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95600"/>
                <a:ext cx="4308772" cy="101611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38200" y="4648200"/>
                <a:ext cx="4308772" cy="1016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ZW" sz="36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ZW" sz="36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28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−24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ZW" sz="3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48200"/>
                <a:ext cx="4308772" cy="10161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5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4397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W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4933202"/>
              </p:ext>
            </p:extLst>
          </p:nvPr>
        </p:nvGraphicFramePr>
        <p:xfrm>
          <a:off x="1736725" y="400050"/>
          <a:ext cx="2055813" cy="293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3" imgW="787320" imgH="1117440" progId="Equation.3">
                  <p:embed/>
                </p:oleObj>
              </mc:Choice>
              <mc:Fallback>
                <p:oleObj name="Equation" r:id="rId3" imgW="78732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725" y="400050"/>
                        <a:ext cx="2055813" cy="2933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90599" y="3931919"/>
                <a:ext cx="2043701" cy="1209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ZW" sz="28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ZW" sz="28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−8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−6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−10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599" y="3931919"/>
                <a:ext cx="2043701" cy="12098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6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9226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533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Two matrices are </a:t>
            </a:r>
            <a:r>
              <a:rPr lang="en-US" sz="2800" b="1" dirty="0">
                <a:solidFill>
                  <a:srgbClr val="FF0000"/>
                </a:solidFill>
              </a:rPr>
              <a:t>equal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if their </a:t>
            </a:r>
            <a:r>
              <a:rPr lang="en-US" sz="2800" b="1" dirty="0"/>
              <a:t>dimensions are the same </a:t>
            </a:r>
            <a:r>
              <a:rPr lang="en-US" sz="2800" dirty="0"/>
              <a:t>and the entries in </a:t>
            </a:r>
            <a:r>
              <a:rPr lang="en-US" sz="2800" b="1" dirty="0"/>
              <a:t>corresponding positions are equal.</a:t>
            </a:r>
          </a:p>
        </p:txBody>
      </p:sp>
      <p:sp>
        <p:nvSpPr>
          <p:cNvPr id="3" name="Rectangle 2"/>
          <p:cNvSpPr/>
          <p:nvPr/>
        </p:nvSpPr>
        <p:spPr>
          <a:xfrm>
            <a:off x="1380556" y="2590800"/>
            <a:ext cx="447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Are the following matrices equal?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3450"/>
              </p:ext>
            </p:extLst>
          </p:nvPr>
        </p:nvGraphicFramePr>
        <p:xfrm>
          <a:off x="1005681" y="3429000"/>
          <a:ext cx="4084638" cy="150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3" imgW="1790640" imgH="660240" progId="Equation.3">
                  <p:embed/>
                </p:oleObj>
              </mc:Choice>
              <mc:Fallback>
                <p:oleObj name="Equation" r:id="rId3" imgW="1790640" imgH="660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681" y="3429000"/>
                        <a:ext cx="4084638" cy="1503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879888"/>
              </p:ext>
            </p:extLst>
          </p:nvPr>
        </p:nvGraphicFramePr>
        <p:xfrm>
          <a:off x="996950" y="5270500"/>
          <a:ext cx="4298950" cy="203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5" imgW="1562040" imgH="736560" progId="Equation.3">
                  <p:embed/>
                </p:oleObj>
              </mc:Choice>
              <mc:Fallback>
                <p:oleObj name="Equation" r:id="rId5" imgW="1562040" imgH="7365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0" y="5270500"/>
                        <a:ext cx="4298950" cy="2033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0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725355"/>
              </p:ext>
            </p:extLst>
          </p:nvPr>
        </p:nvGraphicFramePr>
        <p:xfrm>
          <a:off x="1057759" y="4038600"/>
          <a:ext cx="389524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3" imgW="2209800" imgH="558800" progId="Equation.3">
                  <p:embed/>
                </p:oleObj>
              </mc:Choice>
              <mc:Fallback>
                <p:oleObj name="Equation" r:id="rId3" imgW="2209800" imgH="558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759" y="4038600"/>
                        <a:ext cx="3895241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591149"/>
              </p:ext>
            </p:extLst>
          </p:nvPr>
        </p:nvGraphicFramePr>
        <p:xfrm>
          <a:off x="990600" y="6172200"/>
          <a:ext cx="3650226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5" imgW="2197080" imgH="685800" progId="Equation.3">
                  <p:embed/>
                </p:oleObj>
              </mc:Choice>
              <mc:Fallback>
                <p:oleObj name="Equation" r:id="rId5" imgW="219708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172200"/>
                        <a:ext cx="3650226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52400" y="685800"/>
            <a:ext cx="6172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en-US" sz="2400" dirty="0"/>
              <a:t>To add or subtract matrices, you simply</a:t>
            </a:r>
            <a:r>
              <a:rPr lang="en-US" sz="2000" dirty="0"/>
              <a:t> </a:t>
            </a:r>
            <a:r>
              <a:rPr lang="en-US" sz="2400" dirty="0"/>
              <a:t>add or subtract corresponding entries</a:t>
            </a:r>
            <a:r>
              <a:rPr lang="en-US" sz="2400" dirty="0" smtClean="0"/>
              <a:t>.</a:t>
            </a:r>
          </a:p>
          <a:p>
            <a:pPr marL="228600"/>
            <a:endParaRPr lang="en-US" sz="24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2400" u="sng" dirty="0"/>
              <a:t>IMPORTANT:</a:t>
            </a:r>
            <a:r>
              <a:rPr lang="en-US" sz="2400" dirty="0"/>
              <a:t>  You can add or subtract matrices only if they have the </a:t>
            </a:r>
            <a:r>
              <a:rPr lang="en-US" sz="2400" u="sng" dirty="0"/>
              <a:t>same dimensions</a:t>
            </a:r>
            <a:r>
              <a:rPr lang="en-US" sz="2400" dirty="0"/>
              <a:t>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80999" y="5435282"/>
            <a:ext cx="2751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Subtracting matrices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81000" y="3131976"/>
            <a:ext cx="2206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Adding matrices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1D06-A18F-499D-BA38-1F28246D45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0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PROPERTIES OF MATRIX OPERATIONS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765184"/>
              </p:ext>
            </p:extLst>
          </p:nvPr>
        </p:nvGraphicFramePr>
        <p:xfrm>
          <a:off x="342900" y="2362200"/>
          <a:ext cx="6172200" cy="330512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172200"/>
              </a:tblGrid>
              <a:tr h="3305123">
                <a:tc>
                  <a:txBody>
                    <a:bodyPr/>
                    <a:lstStyle/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Let A, B, and C be matrices with the same dimensions, and let k be a scalar</a:t>
                      </a:r>
                      <a:r>
                        <a:rPr lang="en-US" sz="1600" dirty="0" smtClean="0">
                          <a:effectLst/>
                        </a:rPr>
                        <a:t>.</a:t>
                      </a:r>
                      <a:endParaRPr lang="en-ZW" sz="1600" dirty="0" smtClean="0">
                        <a:effectLst/>
                      </a:endParaRPr>
                    </a:p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ZW" sz="16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7030A0"/>
                          </a:solidFill>
                          <a:effectLst/>
                        </a:rPr>
                        <a:t>ASSOCIATIVE PROPERTY OF ADDITION                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  <a:effectLst/>
                        </a:rPr>
                        <a:t>(</a:t>
                      </a:r>
                      <a:r>
                        <a:rPr lang="en-US" sz="1600" dirty="0">
                          <a:solidFill>
                            <a:srgbClr val="7030A0"/>
                          </a:solidFill>
                          <a:effectLst/>
                        </a:rPr>
                        <a:t>A + B) + C = A + (B + C)</a:t>
                      </a:r>
                      <a:endParaRPr lang="en-ZW" sz="16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ZW" sz="16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C000"/>
                          </a:solidFill>
                          <a:effectLst/>
                        </a:rPr>
                        <a:t>COMMUTATIVE PROPERTY </a:t>
                      </a:r>
                      <a:r>
                        <a:rPr lang="en-US" sz="1600" b="1" dirty="0">
                          <a:solidFill>
                            <a:srgbClr val="FFC000"/>
                          </a:solidFill>
                          <a:effectLst/>
                        </a:rPr>
                        <a:t>OF ADDITION              </a:t>
                      </a:r>
                      <a:r>
                        <a:rPr lang="en-US" sz="1600" b="1" dirty="0" smtClean="0">
                          <a:solidFill>
                            <a:srgbClr val="FFC000"/>
                          </a:solidFill>
                          <a:effectLst/>
                        </a:rPr>
                        <a:t>A </a:t>
                      </a:r>
                      <a:r>
                        <a:rPr lang="en-US" sz="1600" b="1" dirty="0">
                          <a:solidFill>
                            <a:srgbClr val="FFC000"/>
                          </a:solidFill>
                          <a:effectLst/>
                        </a:rPr>
                        <a:t>+ B = B + A</a:t>
                      </a:r>
                      <a:endParaRPr lang="en-ZW" sz="16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ZW" sz="16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DISTRIBUTIVE PROPERTY OF ADDITION           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  <a:effectLst/>
                        </a:rPr>
                        <a:t>      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effectLst/>
                        </a:rPr>
                        <a:t>k(A </a:t>
                      </a: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+ B) = kA + </a:t>
                      </a:r>
                      <a:r>
                        <a:rPr lang="en-US" sz="1600" b="1" dirty="0" err="1">
                          <a:solidFill>
                            <a:srgbClr val="00B050"/>
                          </a:solidFill>
                          <a:effectLst/>
                        </a:rPr>
                        <a:t>kB</a:t>
                      </a: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                  </a:t>
                      </a:r>
                      <a:endParaRPr lang="en-ZW" sz="1600" b="1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ZW" sz="16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</a:rPr>
                        <a:t>DISTRIBUTIVE PROPERTY OF SUBTRACTION           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</a:rPr>
                        <a:t>k(A – B) = kA - </a:t>
                      </a:r>
                      <a:r>
                        <a:rPr lang="en-US" sz="1600" b="1" dirty="0" err="1">
                          <a:solidFill>
                            <a:srgbClr val="0070C0"/>
                          </a:solidFill>
                          <a:effectLst/>
                        </a:rPr>
                        <a:t>kB</a:t>
                      </a:r>
                      <a:endParaRPr lang="en-ZW" sz="1600" b="1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ZW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0595-E1EE-4FFE-8CF3-FE1207DEACE9}" type="slidenum">
              <a:rPr lang="en-ZW" smtClean="0"/>
              <a:t>9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0216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345</Words>
  <Application>Microsoft Office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VOCABULARY</vt:lpstr>
      <vt:lpstr>PowerPoint Presentation</vt:lpstr>
      <vt:lpstr>PowerPoint Presentation</vt:lpstr>
      <vt:lpstr>PowerPoint Presentation</vt:lpstr>
      <vt:lpstr>PowerPoint Presentation</vt:lpstr>
      <vt:lpstr>PROPERTIES OF MATRIX OPERATIONS </vt:lpstr>
      <vt:lpstr>SOLVING A MATRIX EQUATION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10</cp:revision>
  <dcterms:created xsi:type="dcterms:W3CDTF">2011-10-21T19:45:19Z</dcterms:created>
  <dcterms:modified xsi:type="dcterms:W3CDTF">2011-10-24T20:56:57Z</dcterms:modified>
</cp:coreProperties>
</file>